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6"/>
  </p:notesMasterIdLst>
  <p:sldIdLst>
    <p:sldId id="259" r:id="rId2"/>
    <p:sldId id="256" r:id="rId3"/>
    <p:sldId id="257" r:id="rId4"/>
    <p:sldId id="258" r:id="rId5"/>
  </p:sldIdLst>
  <p:sldSz cx="9144000" cy="5143500" type="screen16x9"/>
  <p:notesSz cx="6797675" cy="9872663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Roboto" panose="020B0604020202020204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8562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146d540bb9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146d540bb9_0_270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146d540bb9_0_3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146d540bb9_0_305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Google Shape;71;p13"/>
          <p:cNvCxnSpPr>
            <a:cxnSpLocks/>
            <a:endCxn id="70" idx="3"/>
          </p:cNvCxnSpPr>
          <p:nvPr/>
        </p:nvCxnSpPr>
        <p:spPr>
          <a:xfrm rot="10800000" flipV="1">
            <a:off x="5163863" y="2421302"/>
            <a:ext cx="2120123" cy="1561848"/>
          </a:xfrm>
          <a:prstGeom prst="bentConnector3">
            <a:avLst>
              <a:gd name="adj1" fmla="val -645"/>
            </a:avLst>
          </a:prstGeom>
          <a:noFill/>
          <a:ln w="1905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2" name="Connettore diritto 91">
            <a:extLst>
              <a:ext uri="{FF2B5EF4-FFF2-40B4-BE49-F238E27FC236}">
                <a16:creationId xmlns:a16="http://schemas.microsoft.com/office/drawing/2014/main" id="{DA95D98A-1BC5-4018-9E88-D3550A7993A2}"/>
              </a:ext>
            </a:extLst>
          </p:cNvPr>
          <p:cNvCxnSpPr>
            <a:cxnSpLocks/>
          </p:cNvCxnSpPr>
          <p:nvPr/>
        </p:nvCxnSpPr>
        <p:spPr>
          <a:xfrm>
            <a:off x="972572" y="2688600"/>
            <a:ext cx="4054" cy="34389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ttangolo con angoli diagonali arrotondati 81">
            <a:extLst>
              <a:ext uri="{FF2B5EF4-FFF2-40B4-BE49-F238E27FC236}">
                <a16:creationId xmlns:a16="http://schemas.microsoft.com/office/drawing/2014/main" id="{C0C223CE-2630-44E3-B954-7A08FDE04890}"/>
              </a:ext>
            </a:extLst>
          </p:cNvPr>
          <p:cNvSpPr/>
          <p:nvPr/>
        </p:nvSpPr>
        <p:spPr>
          <a:xfrm>
            <a:off x="4097958" y="2830022"/>
            <a:ext cx="1116107" cy="564777"/>
          </a:xfrm>
          <a:prstGeom prst="round2DiagRect">
            <a:avLst/>
          </a:prstGeom>
          <a:solidFill>
            <a:schemeClr val="tx2">
              <a:lumMod val="9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4" name="Rettangolo 83">
            <a:extLst>
              <a:ext uri="{FF2B5EF4-FFF2-40B4-BE49-F238E27FC236}">
                <a16:creationId xmlns:a16="http://schemas.microsoft.com/office/drawing/2014/main" id="{9FA14E32-658F-4424-B524-41F62B51AC51}"/>
              </a:ext>
            </a:extLst>
          </p:cNvPr>
          <p:cNvSpPr/>
          <p:nvPr/>
        </p:nvSpPr>
        <p:spPr>
          <a:xfrm>
            <a:off x="4178598" y="2873350"/>
            <a:ext cx="954825" cy="44950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199050"/>
            <a:ext cx="8520600" cy="32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505663" y="571500"/>
            <a:ext cx="8520600" cy="423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56" name="Google Shape;56;p13"/>
          <p:cNvCxnSpPr>
            <a:cxnSpLocks/>
          </p:cNvCxnSpPr>
          <p:nvPr/>
        </p:nvCxnSpPr>
        <p:spPr>
          <a:xfrm rot="10800000" flipH="1">
            <a:off x="2110085" y="1148558"/>
            <a:ext cx="1664100" cy="137100"/>
          </a:xfrm>
          <a:prstGeom prst="bentConnector3">
            <a:avLst>
              <a:gd name="adj1" fmla="val 100908"/>
            </a:avLst>
          </a:prstGeom>
          <a:noFill/>
          <a:ln w="19050" cap="flat" cmpd="sng">
            <a:solidFill>
              <a:srgbClr val="A72A1E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58" name="Google Shape;58;p13"/>
          <p:cNvCxnSpPr>
            <a:cxnSpLocks/>
            <a:stCxn id="61" idx="0"/>
            <a:endCxn id="59" idx="2"/>
          </p:cNvCxnSpPr>
          <p:nvPr/>
        </p:nvCxnSpPr>
        <p:spPr>
          <a:xfrm rot="5400000" flipH="1" flipV="1">
            <a:off x="4292976" y="1233227"/>
            <a:ext cx="831751" cy="7924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C2C2C2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62" name="Google Shape;62;p13"/>
          <p:cNvCxnSpPr>
            <a:cxnSpLocks/>
            <a:stCxn id="74" idx="3"/>
          </p:cNvCxnSpPr>
          <p:nvPr/>
        </p:nvCxnSpPr>
        <p:spPr>
          <a:xfrm rot="5400000" flipH="1" flipV="1">
            <a:off x="3067549" y="1293310"/>
            <a:ext cx="1057286" cy="2030752"/>
          </a:xfrm>
          <a:prstGeom prst="bentConnector2">
            <a:avLst/>
          </a:prstGeom>
          <a:noFill/>
          <a:ln w="19050" cap="flat" cmpd="sng">
            <a:solidFill>
              <a:srgbClr val="6AA84F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64" name="Google Shape;64;p13"/>
          <p:cNvCxnSpPr>
            <a:cxnSpLocks/>
            <a:stCxn id="57" idx="3"/>
          </p:cNvCxnSpPr>
          <p:nvPr/>
        </p:nvCxnSpPr>
        <p:spPr>
          <a:xfrm>
            <a:off x="5689613" y="1297358"/>
            <a:ext cx="1685595" cy="1265925"/>
          </a:xfrm>
          <a:prstGeom prst="bentConnector3">
            <a:avLst>
              <a:gd name="adj1" fmla="val 93563"/>
            </a:avLst>
          </a:prstGeom>
          <a:noFill/>
          <a:ln w="19050" cap="flat" cmpd="sng">
            <a:solidFill>
              <a:srgbClr val="6AA84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59" name="Google Shape;59;p13"/>
          <p:cNvSpPr txBox="1"/>
          <p:nvPr/>
        </p:nvSpPr>
        <p:spPr>
          <a:xfrm>
            <a:off x="3942563" y="513513"/>
            <a:ext cx="1540500" cy="307800"/>
          </a:xfrm>
          <a:prstGeom prst="rect">
            <a:avLst/>
          </a:prstGeom>
          <a:solidFill>
            <a:srgbClr val="C9DAF8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Consiglio di Amministrazione</a:t>
            </a:r>
            <a:endParaRPr sz="800" b="1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736013" y="1018508"/>
            <a:ext cx="1953600" cy="557700"/>
          </a:xfrm>
          <a:prstGeom prst="rect">
            <a:avLst/>
          </a:prstGeom>
          <a:solidFill>
            <a:srgbClr val="EFEFEF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800" b="1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Direttore generale</a:t>
            </a:r>
            <a:endParaRPr sz="8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800" b="1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Segretario generale</a:t>
            </a:r>
            <a:endParaRPr sz="8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635439" y="617289"/>
            <a:ext cx="1198751" cy="1024702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 fontScale="77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7500"/>
              <a:buFont typeface="Arial"/>
              <a:buNone/>
            </a:pPr>
            <a:r>
              <a:rPr lang="it" sz="800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Staff Direzione generale: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7500"/>
              <a:buFont typeface="Arial" panose="020B0604020202020204" pitchFamily="34" charset="0"/>
              <a:buChar char="•"/>
            </a:pPr>
            <a:r>
              <a:rPr lang="it" sz="800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Affari generali  e Amministrazione Risorse umane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7500"/>
              <a:buFont typeface="Arial" panose="020B0604020202020204" pitchFamily="34" charset="0"/>
              <a:buChar char="•"/>
            </a:pPr>
            <a:r>
              <a:rPr lang="it" sz="800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Contabilità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7500"/>
              <a:buFont typeface="Arial" panose="020B0604020202020204" pitchFamily="34" charset="0"/>
              <a:buChar char="•"/>
            </a:pPr>
            <a:r>
              <a:rPr lang="it" sz="800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Formazione – Progettazione e Assicurazione qualità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7500"/>
              <a:buFont typeface="Arial" panose="020B0604020202020204" pitchFamily="34" charset="0"/>
              <a:buChar char="•"/>
            </a:pPr>
            <a:r>
              <a:rPr lang="it-IT" sz="800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Manutenzione</a:t>
            </a:r>
            <a:endParaRPr sz="8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6261240" y="1977942"/>
            <a:ext cx="1973179" cy="7407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>
              <a:lnSpc>
                <a:spcPct val="80000"/>
              </a:lnSpc>
              <a:buClr>
                <a:schemeClr val="dk1"/>
              </a:buClr>
              <a:buSzPct val="110000"/>
              <a:buFont typeface="Arial"/>
              <a:buNone/>
            </a:pPr>
            <a:r>
              <a:rPr lang="it" sz="600" b="1" dirty="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AREA EDUCATIVA </a:t>
            </a:r>
            <a:r>
              <a:rPr lang="it-IT" sz="600" b="1" dirty="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ED ALTRI SERVIZI ALLA FAMIGLIA E ALLA COLLETTIVITA’</a:t>
            </a:r>
          </a:p>
          <a:p>
            <a:pPr marL="0" lvl="0" indent="0" algn="ctr">
              <a:lnSpc>
                <a:spcPct val="80000"/>
              </a:lnSpc>
              <a:buClr>
                <a:schemeClr val="dk1"/>
              </a:buClr>
              <a:buSzPct val="110000"/>
              <a:buFont typeface="Arial"/>
              <a:buNone/>
            </a:pPr>
            <a:endParaRPr lang="it-IT" sz="600" b="1" dirty="0">
              <a:solidFill>
                <a:schemeClr val="accent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00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Psicologi, Pedagogisti, Assistente sociale, Educatori, Operatori Socio Sanitari (OSS), Operatori generici</a:t>
            </a:r>
            <a:endParaRPr sz="6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486558" y="1955839"/>
            <a:ext cx="2436661" cy="755371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 fontScale="40000" lnSpcReduction="20000"/>
          </a:bodyPr>
          <a:lstStyle/>
          <a:p>
            <a:pPr algn="ctr">
              <a:buClr>
                <a:schemeClr val="dk1"/>
              </a:buClr>
              <a:buSzPct val="110000"/>
            </a:pPr>
            <a:r>
              <a:rPr lang="it" sz="1500" b="1" dirty="0">
                <a:solidFill>
                  <a:schemeClr val="accent1">
                    <a:lumMod val="75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AREA RIABILITATIVA</a:t>
            </a:r>
            <a:endParaRPr sz="1500" b="1" dirty="0">
              <a:solidFill>
                <a:schemeClr val="accent1">
                  <a:lumMod val="75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buClr>
                <a:schemeClr val="dk1"/>
              </a:buClr>
              <a:buSzPct val="110000"/>
            </a:pPr>
            <a:r>
              <a:rPr lang="it" sz="1500" b="1" dirty="0">
                <a:solidFill>
                  <a:schemeClr val="accent1">
                    <a:lumMod val="75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Coordinatore centri ambulatoriali</a:t>
            </a:r>
            <a:endParaRPr sz="1500" b="1" dirty="0">
              <a:solidFill>
                <a:schemeClr val="accent1">
                  <a:lumMod val="75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Arial"/>
              <a:buNone/>
            </a:pPr>
            <a:endParaRPr lang="it-IT" sz="10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Arial"/>
              <a:buNone/>
            </a:pPr>
            <a:r>
              <a:rPr lang="it-IT" sz="1500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Fisiatra, Psicologi, Assistente sociale, Fisioterapisti, Terapisti occupazionali, Logopedisti, Terapisti della Neuropsicomotricità dell’età evolutiva (TNPEE), Neuropsichiatra infantile, Operatori generici</a:t>
            </a:r>
            <a:endParaRPr sz="15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0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935839" y="1653064"/>
            <a:ext cx="1538100" cy="183963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 fontScale="2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it" sz="20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Direttore medico</a:t>
            </a:r>
            <a:endParaRPr sz="20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Arial"/>
              <a:buNone/>
            </a:pPr>
            <a:endParaRPr sz="10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703030" y="1955839"/>
            <a:ext cx="1997452" cy="762803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 fontScale="5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Arial"/>
              <a:buNone/>
            </a:pPr>
            <a:endParaRPr lang="it" sz="1000" b="1" dirty="0">
              <a:solidFill>
                <a:srgbClr val="6AA84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Arial"/>
              <a:buNone/>
            </a:pPr>
            <a:r>
              <a:rPr lang="it" sz="1000" b="1" dirty="0">
                <a:solidFill>
                  <a:srgbClr val="6AA84F"/>
                </a:solidFill>
                <a:latin typeface="Roboto"/>
                <a:ea typeface="Roboto"/>
                <a:cs typeface="Roboto"/>
                <a:sym typeface="Roboto"/>
              </a:rPr>
              <a:t>AREA SOCIO-SANITARIA</a:t>
            </a:r>
            <a:endParaRPr sz="1000" b="1" dirty="0">
              <a:solidFill>
                <a:srgbClr val="6AA84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Arial"/>
              <a:buNone/>
            </a:pPr>
            <a:r>
              <a:rPr lang="it" sz="1000" b="1" dirty="0">
                <a:solidFill>
                  <a:srgbClr val="6AA84F"/>
                </a:solidFill>
                <a:latin typeface="Roboto"/>
                <a:ea typeface="Roboto"/>
                <a:cs typeface="Roboto"/>
                <a:sym typeface="Roboto"/>
              </a:rPr>
              <a:t>Direttore area socio-sanitaria </a:t>
            </a:r>
            <a:r>
              <a:rPr lang="it-IT" sz="1000" b="1" dirty="0">
                <a:solidFill>
                  <a:srgbClr val="6AA84F"/>
                </a:solidFill>
                <a:latin typeface="Roboto"/>
                <a:ea typeface="Roboto"/>
                <a:cs typeface="Roboto"/>
                <a:sym typeface="Roboto"/>
              </a:rPr>
              <a:t>Coordinatore di area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Arial"/>
              <a:buNone/>
            </a:pPr>
            <a:endParaRPr lang="it-IT" sz="800" dirty="0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Arial"/>
              <a:buNone/>
            </a:pPr>
            <a:r>
              <a:rPr lang="it-IT" sz="1100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Psicologo, Assistente sociale, Infermieri, Educatori professionali, Operatori socio Sanitari  (OSS), Assistenti qualificati, Fisioterapista, Insegnante, Autisti, Operatori generici</a:t>
            </a:r>
            <a:endParaRPr sz="11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Arial"/>
              <a:buNone/>
            </a:pPr>
            <a:endParaRPr sz="10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8" name="Google Shape;68;p13"/>
          <p:cNvCxnSpPr>
            <a:cxnSpLocks/>
            <a:stCxn id="61" idx="2"/>
            <a:endCxn id="61" idx="2"/>
          </p:cNvCxnSpPr>
          <p:nvPr/>
        </p:nvCxnSpPr>
        <p:spPr>
          <a:xfrm>
            <a:off x="4704889" y="1837027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9" name="Google Shape;69;p13"/>
          <p:cNvCxnSpPr>
            <a:cxnSpLocks/>
            <a:stCxn id="63" idx="2"/>
            <a:endCxn id="70" idx="1"/>
          </p:cNvCxnSpPr>
          <p:nvPr/>
        </p:nvCxnSpPr>
        <p:spPr>
          <a:xfrm rot="16200000" flipH="1">
            <a:off x="2203293" y="2217105"/>
            <a:ext cx="1264508" cy="2267582"/>
          </a:xfrm>
          <a:prstGeom prst="bentConnector2">
            <a:avLst/>
          </a:prstGeom>
          <a:noFill/>
          <a:ln w="1905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0" name="Google Shape;70;p13"/>
          <p:cNvSpPr/>
          <p:nvPr/>
        </p:nvSpPr>
        <p:spPr>
          <a:xfrm>
            <a:off x="3969338" y="3766700"/>
            <a:ext cx="1194524" cy="4329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/>
              <a:t>Paolo Ricci Servizi Srl</a:t>
            </a:r>
            <a:endParaRPr sz="800"/>
          </a:p>
        </p:txBody>
      </p:sp>
      <p:sp>
        <p:nvSpPr>
          <p:cNvPr id="74" name="Rettangolo con angoli diagonali arrotondati 73">
            <a:extLst>
              <a:ext uri="{FF2B5EF4-FFF2-40B4-BE49-F238E27FC236}">
                <a16:creationId xmlns:a16="http://schemas.microsoft.com/office/drawing/2014/main" id="{1D973627-2693-479D-BC7F-A4576C0BB03E}"/>
              </a:ext>
            </a:extLst>
          </p:cNvPr>
          <p:cNvSpPr/>
          <p:nvPr/>
        </p:nvSpPr>
        <p:spPr>
          <a:xfrm>
            <a:off x="2022762" y="2837329"/>
            <a:ext cx="1116107" cy="564777"/>
          </a:xfrm>
          <a:prstGeom prst="round2DiagRect">
            <a:avLst/>
          </a:prstGeom>
          <a:solidFill>
            <a:schemeClr val="tx2">
              <a:lumMod val="9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6" name="Rettangolo 75">
            <a:extLst>
              <a:ext uri="{FF2B5EF4-FFF2-40B4-BE49-F238E27FC236}">
                <a16:creationId xmlns:a16="http://schemas.microsoft.com/office/drawing/2014/main" id="{A449ECE6-1112-48F2-A2A9-411D929F1D6E}"/>
              </a:ext>
            </a:extLst>
          </p:cNvPr>
          <p:cNvSpPr/>
          <p:nvPr/>
        </p:nvSpPr>
        <p:spPr>
          <a:xfrm>
            <a:off x="2110084" y="2882207"/>
            <a:ext cx="954825" cy="44950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7" name="CasellaDiTesto 76">
            <a:extLst>
              <a:ext uri="{FF2B5EF4-FFF2-40B4-BE49-F238E27FC236}">
                <a16:creationId xmlns:a16="http://schemas.microsoft.com/office/drawing/2014/main" id="{A5D6A692-B647-47D2-B71C-602B8E7E418B}"/>
              </a:ext>
            </a:extLst>
          </p:cNvPr>
          <p:cNvSpPr txBox="1"/>
          <p:nvPr/>
        </p:nvSpPr>
        <p:spPr>
          <a:xfrm>
            <a:off x="2082983" y="2899210"/>
            <a:ext cx="9951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700" b="1" dirty="0">
                <a:solidFill>
                  <a:srgbClr val="073763"/>
                </a:solidFill>
                <a:latin typeface="Roboto"/>
                <a:ea typeface="Roboto"/>
                <a:cs typeface="Roboto"/>
              </a:rPr>
              <a:t>Centro residenziale e semiresidenziale disabili</a:t>
            </a:r>
          </a:p>
        </p:txBody>
      </p:sp>
      <p:sp>
        <p:nvSpPr>
          <p:cNvPr id="83" name="CasellaDiTesto 82">
            <a:extLst>
              <a:ext uri="{FF2B5EF4-FFF2-40B4-BE49-F238E27FC236}">
                <a16:creationId xmlns:a16="http://schemas.microsoft.com/office/drawing/2014/main" id="{2220D845-0922-4D29-98AC-E47AFFCF197D}"/>
              </a:ext>
            </a:extLst>
          </p:cNvPr>
          <p:cNvSpPr txBox="1"/>
          <p:nvPr/>
        </p:nvSpPr>
        <p:spPr>
          <a:xfrm>
            <a:off x="4183377" y="2880752"/>
            <a:ext cx="9951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700" b="1" dirty="0">
                <a:solidFill>
                  <a:srgbClr val="073763"/>
                </a:solidFill>
                <a:latin typeface="Roboto"/>
                <a:ea typeface="Roboto"/>
                <a:cs typeface="Roboto"/>
              </a:rPr>
              <a:t>3 Centri ambulatoriali di riabilitazione</a:t>
            </a:r>
          </a:p>
        </p:txBody>
      </p:sp>
      <p:sp>
        <p:nvSpPr>
          <p:cNvPr id="85" name="Rettangolo con angoli diagonali arrotondati 84">
            <a:extLst>
              <a:ext uri="{FF2B5EF4-FFF2-40B4-BE49-F238E27FC236}">
                <a16:creationId xmlns:a16="http://schemas.microsoft.com/office/drawing/2014/main" id="{03C97098-3DD1-4E0C-A82A-2C0855CF67AB}"/>
              </a:ext>
            </a:extLst>
          </p:cNvPr>
          <p:cNvSpPr/>
          <p:nvPr/>
        </p:nvSpPr>
        <p:spPr>
          <a:xfrm>
            <a:off x="1243523" y="3681389"/>
            <a:ext cx="1116107" cy="564777"/>
          </a:xfrm>
          <a:prstGeom prst="round2DiagRect">
            <a:avLst/>
          </a:prstGeom>
          <a:solidFill>
            <a:schemeClr val="tx2">
              <a:lumMod val="9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6" name="Rettangolo 85">
            <a:extLst>
              <a:ext uri="{FF2B5EF4-FFF2-40B4-BE49-F238E27FC236}">
                <a16:creationId xmlns:a16="http://schemas.microsoft.com/office/drawing/2014/main" id="{B9DCE333-96FF-4377-9360-2996489575BA}"/>
              </a:ext>
            </a:extLst>
          </p:cNvPr>
          <p:cNvSpPr/>
          <p:nvPr/>
        </p:nvSpPr>
        <p:spPr>
          <a:xfrm>
            <a:off x="1319874" y="3727810"/>
            <a:ext cx="954825" cy="44950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7" name="CasellaDiTesto 86">
            <a:extLst>
              <a:ext uri="{FF2B5EF4-FFF2-40B4-BE49-F238E27FC236}">
                <a16:creationId xmlns:a16="http://schemas.microsoft.com/office/drawing/2014/main" id="{F636CC07-45D3-4985-9F46-9EFC84D2CA68}"/>
              </a:ext>
            </a:extLst>
          </p:cNvPr>
          <p:cNvSpPr txBox="1"/>
          <p:nvPr/>
        </p:nvSpPr>
        <p:spPr>
          <a:xfrm>
            <a:off x="1282588" y="3766128"/>
            <a:ext cx="9951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700" b="1" dirty="0">
                <a:solidFill>
                  <a:srgbClr val="073763"/>
                </a:solidFill>
                <a:latin typeface="Roboto"/>
                <a:ea typeface="Roboto"/>
                <a:cs typeface="Roboto"/>
              </a:rPr>
              <a:t>Struttura polifunzionale anziani</a:t>
            </a:r>
          </a:p>
        </p:txBody>
      </p:sp>
      <p:sp>
        <p:nvSpPr>
          <p:cNvPr id="88" name="Rettangolo con angoli diagonali arrotondati 87">
            <a:extLst>
              <a:ext uri="{FF2B5EF4-FFF2-40B4-BE49-F238E27FC236}">
                <a16:creationId xmlns:a16="http://schemas.microsoft.com/office/drawing/2014/main" id="{1F78EA46-80BD-4500-91F4-138A6B82DA02}"/>
              </a:ext>
            </a:extLst>
          </p:cNvPr>
          <p:cNvSpPr/>
          <p:nvPr/>
        </p:nvSpPr>
        <p:spPr>
          <a:xfrm>
            <a:off x="479043" y="2830022"/>
            <a:ext cx="995167" cy="466228"/>
          </a:xfrm>
          <a:prstGeom prst="round2DiagRect">
            <a:avLst/>
          </a:prstGeom>
          <a:solidFill>
            <a:schemeClr val="tx2">
              <a:lumMod val="9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0" name="CasellaDiTesto 89">
            <a:extLst>
              <a:ext uri="{FF2B5EF4-FFF2-40B4-BE49-F238E27FC236}">
                <a16:creationId xmlns:a16="http://schemas.microsoft.com/office/drawing/2014/main" id="{C2124DCD-29BA-43D4-9921-E3B54A40A82B}"/>
              </a:ext>
            </a:extLst>
          </p:cNvPr>
          <p:cNvSpPr txBox="1"/>
          <p:nvPr/>
        </p:nvSpPr>
        <p:spPr>
          <a:xfrm>
            <a:off x="428329" y="2914761"/>
            <a:ext cx="995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700" b="1" dirty="0">
                <a:solidFill>
                  <a:srgbClr val="073763"/>
                </a:solidFill>
                <a:latin typeface="Roboto"/>
                <a:ea typeface="Roboto"/>
                <a:cs typeface="Roboto"/>
              </a:rPr>
              <a:t>Comunità alloggio adulti in difficoltà</a:t>
            </a:r>
          </a:p>
        </p:txBody>
      </p:sp>
      <p:cxnSp>
        <p:nvCxnSpPr>
          <p:cNvPr id="94" name="Connettore diritto 93">
            <a:extLst>
              <a:ext uri="{FF2B5EF4-FFF2-40B4-BE49-F238E27FC236}">
                <a16:creationId xmlns:a16="http://schemas.microsoft.com/office/drawing/2014/main" id="{2149FDF1-135F-4E2F-8A1F-3C9EBBCF9656}"/>
              </a:ext>
            </a:extLst>
          </p:cNvPr>
          <p:cNvCxnSpPr>
            <a:cxnSpLocks/>
            <a:endCxn id="67" idx="0"/>
          </p:cNvCxnSpPr>
          <p:nvPr/>
        </p:nvCxnSpPr>
        <p:spPr>
          <a:xfrm flipH="1">
            <a:off x="4704889" y="1822458"/>
            <a:ext cx="940" cy="133381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ttore diritto 96">
            <a:extLst>
              <a:ext uri="{FF2B5EF4-FFF2-40B4-BE49-F238E27FC236}">
                <a16:creationId xmlns:a16="http://schemas.microsoft.com/office/drawing/2014/main" id="{2F440781-86A1-467F-BAC7-1BE0D91EB222}"/>
              </a:ext>
            </a:extLst>
          </p:cNvPr>
          <p:cNvCxnSpPr>
            <a:cxnSpLocks/>
          </p:cNvCxnSpPr>
          <p:nvPr/>
        </p:nvCxnSpPr>
        <p:spPr>
          <a:xfrm flipH="1">
            <a:off x="4704888" y="2703926"/>
            <a:ext cx="940" cy="133381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Rettangolo con angoli diagonali arrotondati 97">
            <a:extLst>
              <a:ext uri="{FF2B5EF4-FFF2-40B4-BE49-F238E27FC236}">
                <a16:creationId xmlns:a16="http://schemas.microsoft.com/office/drawing/2014/main" id="{14764536-7CBC-48A9-A7E8-3D02D9BCAB48}"/>
              </a:ext>
            </a:extLst>
          </p:cNvPr>
          <p:cNvSpPr/>
          <p:nvPr/>
        </p:nvSpPr>
        <p:spPr>
          <a:xfrm>
            <a:off x="6489354" y="2781075"/>
            <a:ext cx="1580918" cy="1867125"/>
          </a:xfrm>
          <a:prstGeom prst="round2DiagRect">
            <a:avLst/>
          </a:prstGeom>
          <a:solidFill>
            <a:schemeClr val="tx2">
              <a:lumMod val="9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9" name="Rettangolo 98">
            <a:extLst>
              <a:ext uri="{FF2B5EF4-FFF2-40B4-BE49-F238E27FC236}">
                <a16:creationId xmlns:a16="http://schemas.microsoft.com/office/drawing/2014/main" id="{7E8FCAB6-50AC-4F0A-BEE9-7CE1A60A4141}"/>
              </a:ext>
            </a:extLst>
          </p:cNvPr>
          <p:cNvSpPr/>
          <p:nvPr/>
        </p:nvSpPr>
        <p:spPr>
          <a:xfrm>
            <a:off x="6787195" y="2823711"/>
            <a:ext cx="954825" cy="23173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0" name="CasellaDiTesto 99">
            <a:extLst>
              <a:ext uri="{FF2B5EF4-FFF2-40B4-BE49-F238E27FC236}">
                <a16:creationId xmlns:a16="http://schemas.microsoft.com/office/drawing/2014/main" id="{A18AAF9A-9D4D-43B7-B50C-FC8C9BAB5A65}"/>
              </a:ext>
            </a:extLst>
          </p:cNvPr>
          <p:cNvSpPr txBox="1"/>
          <p:nvPr/>
        </p:nvSpPr>
        <p:spPr>
          <a:xfrm>
            <a:off x="6750246" y="2855387"/>
            <a:ext cx="99516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700" b="1" dirty="0">
                <a:solidFill>
                  <a:srgbClr val="073763"/>
                </a:solidFill>
                <a:latin typeface="Roboto"/>
                <a:ea typeface="Roboto"/>
                <a:cs typeface="Roboto"/>
              </a:rPr>
              <a:t>4 Nidi d’infanzia</a:t>
            </a:r>
          </a:p>
        </p:txBody>
      </p:sp>
      <p:sp>
        <p:nvSpPr>
          <p:cNvPr id="105" name="Rettangolo 104">
            <a:extLst>
              <a:ext uri="{FF2B5EF4-FFF2-40B4-BE49-F238E27FC236}">
                <a16:creationId xmlns:a16="http://schemas.microsoft.com/office/drawing/2014/main" id="{20D67132-FA5B-4AAE-9375-C7567EE82F91}"/>
              </a:ext>
            </a:extLst>
          </p:cNvPr>
          <p:cNvSpPr/>
          <p:nvPr/>
        </p:nvSpPr>
        <p:spPr>
          <a:xfrm>
            <a:off x="6787194" y="3598771"/>
            <a:ext cx="954825" cy="23173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6" name="Rettangolo 105">
            <a:extLst>
              <a:ext uri="{FF2B5EF4-FFF2-40B4-BE49-F238E27FC236}">
                <a16:creationId xmlns:a16="http://schemas.microsoft.com/office/drawing/2014/main" id="{BC40F1A9-E667-4321-A881-795A57417BDB}"/>
              </a:ext>
            </a:extLst>
          </p:cNvPr>
          <p:cNvSpPr/>
          <p:nvPr/>
        </p:nvSpPr>
        <p:spPr>
          <a:xfrm>
            <a:off x="6787195" y="3941596"/>
            <a:ext cx="1042975" cy="30457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7" name="Rettangolo 106">
            <a:extLst>
              <a:ext uri="{FF2B5EF4-FFF2-40B4-BE49-F238E27FC236}">
                <a16:creationId xmlns:a16="http://schemas.microsoft.com/office/drawing/2014/main" id="{19427C0E-0863-49D2-A51B-8AE014EE34FB}"/>
              </a:ext>
            </a:extLst>
          </p:cNvPr>
          <p:cNvSpPr/>
          <p:nvPr/>
        </p:nvSpPr>
        <p:spPr>
          <a:xfrm>
            <a:off x="6787194" y="4292843"/>
            <a:ext cx="1042976" cy="27915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8" name="Rettangolo 107">
            <a:extLst>
              <a:ext uri="{FF2B5EF4-FFF2-40B4-BE49-F238E27FC236}">
                <a16:creationId xmlns:a16="http://schemas.microsoft.com/office/drawing/2014/main" id="{E1F82321-FFB9-42D7-A54C-4B097E88C319}"/>
              </a:ext>
            </a:extLst>
          </p:cNvPr>
          <p:cNvSpPr/>
          <p:nvPr/>
        </p:nvSpPr>
        <p:spPr>
          <a:xfrm>
            <a:off x="6787194" y="3183768"/>
            <a:ext cx="954825" cy="23173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0" name="CasellaDiTesto 109">
            <a:extLst>
              <a:ext uri="{FF2B5EF4-FFF2-40B4-BE49-F238E27FC236}">
                <a16:creationId xmlns:a16="http://schemas.microsoft.com/office/drawing/2014/main" id="{C3EFEED8-D5A0-4981-8FFD-317FD80A283A}"/>
              </a:ext>
            </a:extLst>
          </p:cNvPr>
          <p:cNvSpPr txBox="1"/>
          <p:nvPr/>
        </p:nvSpPr>
        <p:spPr>
          <a:xfrm>
            <a:off x="6741650" y="3210625"/>
            <a:ext cx="108852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700" b="1" dirty="0">
                <a:solidFill>
                  <a:srgbClr val="073763"/>
                </a:solidFill>
                <a:latin typeface="Roboto"/>
                <a:ea typeface="Roboto"/>
                <a:cs typeface="Roboto"/>
              </a:rPr>
              <a:t>Centro per la famiglia</a:t>
            </a:r>
          </a:p>
        </p:txBody>
      </p:sp>
      <p:sp>
        <p:nvSpPr>
          <p:cNvPr id="111" name="CasellaDiTesto 110">
            <a:extLst>
              <a:ext uri="{FF2B5EF4-FFF2-40B4-BE49-F238E27FC236}">
                <a16:creationId xmlns:a16="http://schemas.microsoft.com/office/drawing/2014/main" id="{9602EC58-8CD7-49EA-B3B6-0627410740A9}"/>
              </a:ext>
            </a:extLst>
          </p:cNvPr>
          <p:cNvSpPr txBox="1"/>
          <p:nvPr/>
        </p:nvSpPr>
        <p:spPr>
          <a:xfrm>
            <a:off x="6792268" y="3616941"/>
            <a:ext cx="99516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700" b="1" dirty="0">
                <a:solidFill>
                  <a:srgbClr val="073763"/>
                </a:solidFill>
                <a:latin typeface="Roboto"/>
                <a:ea typeface="Roboto"/>
                <a:cs typeface="Roboto"/>
              </a:rPr>
              <a:t>Sportello disabilità</a:t>
            </a:r>
          </a:p>
        </p:txBody>
      </p:sp>
      <p:sp>
        <p:nvSpPr>
          <p:cNvPr id="112" name="CasellaDiTesto 111">
            <a:extLst>
              <a:ext uri="{FF2B5EF4-FFF2-40B4-BE49-F238E27FC236}">
                <a16:creationId xmlns:a16="http://schemas.microsoft.com/office/drawing/2014/main" id="{6CD9D056-3019-49DE-AAF5-F04C0CEED7FF}"/>
              </a:ext>
            </a:extLst>
          </p:cNvPr>
          <p:cNvSpPr txBox="1"/>
          <p:nvPr/>
        </p:nvSpPr>
        <p:spPr>
          <a:xfrm>
            <a:off x="6736507" y="3909215"/>
            <a:ext cx="1186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" b="1" dirty="0">
                <a:solidFill>
                  <a:srgbClr val="073763"/>
                </a:solidFill>
                <a:latin typeface="Roboto"/>
                <a:ea typeface="Roboto"/>
                <a:cs typeface="Roboto"/>
              </a:rPr>
              <a:t>Assistenza socio sanitaria ed educativa laboratoriale e domiciliare</a:t>
            </a:r>
          </a:p>
        </p:txBody>
      </p:sp>
      <p:sp>
        <p:nvSpPr>
          <p:cNvPr id="113" name="CasellaDiTesto 112">
            <a:extLst>
              <a:ext uri="{FF2B5EF4-FFF2-40B4-BE49-F238E27FC236}">
                <a16:creationId xmlns:a16="http://schemas.microsoft.com/office/drawing/2014/main" id="{B2F720A9-546D-4665-8B19-FC5BC4EBB271}"/>
              </a:ext>
            </a:extLst>
          </p:cNvPr>
          <p:cNvSpPr txBox="1"/>
          <p:nvPr/>
        </p:nvSpPr>
        <p:spPr>
          <a:xfrm>
            <a:off x="6743862" y="4274200"/>
            <a:ext cx="9951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" b="1" dirty="0">
                <a:solidFill>
                  <a:srgbClr val="073763"/>
                </a:solidFill>
                <a:latin typeface="Roboto"/>
                <a:ea typeface="Roboto"/>
                <a:cs typeface="Roboto"/>
              </a:rPr>
              <a:t>Coordinamento pedagogico territoriale</a:t>
            </a:r>
          </a:p>
        </p:txBody>
      </p:sp>
      <p:cxnSp>
        <p:nvCxnSpPr>
          <p:cNvPr id="44" name="Connettore diritto 43">
            <a:extLst>
              <a:ext uri="{FF2B5EF4-FFF2-40B4-BE49-F238E27FC236}">
                <a16:creationId xmlns:a16="http://schemas.microsoft.com/office/drawing/2014/main" id="{E702D465-6C7A-4625-865F-BB8F319AC6FB}"/>
              </a:ext>
            </a:extLst>
          </p:cNvPr>
          <p:cNvCxnSpPr>
            <a:cxnSpLocks/>
          </p:cNvCxnSpPr>
          <p:nvPr/>
        </p:nvCxnSpPr>
        <p:spPr>
          <a:xfrm>
            <a:off x="2576512" y="3329399"/>
            <a:ext cx="0" cy="653751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627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199050"/>
            <a:ext cx="8520600" cy="32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ORGANIGRAMMA GENERALE ASP PAOLO RICCI</a:t>
            </a:r>
            <a:endParaRPr sz="1200"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571500"/>
            <a:ext cx="8520600" cy="423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56" name="Google Shape;56;p13"/>
          <p:cNvCxnSpPr>
            <a:stCxn id="57" idx="3"/>
          </p:cNvCxnSpPr>
          <p:nvPr/>
        </p:nvCxnSpPr>
        <p:spPr>
          <a:xfrm rot="10800000" flipH="1">
            <a:off x="5496850" y="1385500"/>
            <a:ext cx="1664100" cy="1371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A72A1E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58" name="Google Shape;58;p13"/>
          <p:cNvCxnSpPr>
            <a:stCxn id="57" idx="0"/>
            <a:endCxn id="59" idx="2"/>
          </p:cNvCxnSpPr>
          <p:nvPr/>
        </p:nvCxnSpPr>
        <p:spPr>
          <a:xfrm rot="-5400000">
            <a:off x="4418350" y="1141450"/>
            <a:ext cx="204000" cy="600"/>
          </a:xfrm>
          <a:prstGeom prst="bentConnector3">
            <a:avLst>
              <a:gd name="adj1" fmla="val 49975"/>
            </a:avLst>
          </a:prstGeom>
          <a:noFill/>
          <a:ln w="19050" cap="flat" cmpd="sng">
            <a:solidFill>
              <a:srgbClr val="C2C2C2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60" name="Google Shape;60;p13"/>
          <p:cNvCxnSpPr>
            <a:stCxn id="57" idx="2"/>
            <a:endCxn id="61" idx="0"/>
          </p:cNvCxnSpPr>
          <p:nvPr/>
        </p:nvCxnSpPr>
        <p:spPr>
          <a:xfrm rot="-5400000" flipH="1">
            <a:off x="4418350" y="1903150"/>
            <a:ext cx="204000" cy="600"/>
          </a:xfrm>
          <a:prstGeom prst="bentConnector3">
            <a:avLst>
              <a:gd name="adj1" fmla="val 49975"/>
            </a:avLst>
          </a:prstGeom>
          <a:noFill/>
          <a:ln w="19050" cap="flat" cmpd="sng">
            <a:solidFill>
              <a:srgbClr val="C2C2C2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62" name="Google Shape;62;p13"/>
          <p:cNvCxnSpPr>
            <a:stCxn id="63" idx="0"/>
            <a:endCxn id="61" idx="1"/>
          </p:cNvCxnSpPr>
          <p:nvPr/>
        </p:nvCxnSpPr>
        <p:spPr>
          <a:xfrm rot="5400000" flipH="1" flipV="1">
            <a:off x="2646166" y="1691917"/>
            <a:ext cx="395700" cy="1813967"/>
          </a:xfrm>
          <a:prstGeom prst="bentConnector2">
            <a:avLst/>
          </a:prstGeom>
          <a:noFill/>
          <a:ln w="19050" cap="flat" cmpd="sng">
            <a:solidFill>
              <a:srgbClr val="6AA84F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64" name="Google Shape;64;p13"/>
          <p:cNvCxnSpPr>
            <a:cxnSpLocks/>
            <a:endCxn id="65" idx="0"/>
          </p:cNvCxnSpPr>
          <p:nvPr/>
        </p:nvCxnSpPr>
        <p:spPr>
          <a:xfrm>
            <a:off x="5481100" y="1697125"/>
            <a:ext cx="1273500" cy="1257000"/>
          </a:xfrm>
          <a:prstGeom prst="bentConnector2">
            <a:avLst/>
          </a:prstGeom>
          <a:noFill/>
          <a:ln w="19050" cap="flat" cmpd="sng">
            <a:solidFill>
              <a:srgbClr val="6AA84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59" name="Google Shape;59;p13"/>
          <p:cNvSpPr txBox="1"/>
          <p:nvPr/>
        </p:nvSpPr>
        <p:spPr>
          <a:xfrm>
            <a:off x="3749800" y="732050"/>
            <a:ext cx="1540500" cy="307800"/>
          </a:xfrm>
          <a:prstGeom prst="rect">
            <a:avLst/>
          </a:prstGeom>
          <a:solidFill>
            <a:srgbClr val="C9DAF8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b="1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Consiglio di Amministrazione</a:t>
            </a:r>
            <a:endParaRPr sz="800" b="1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543250" y="1243750"/>
            <a:ext cx="1953600" cy="557700"/>
          </a:xfrm>
          <a:prstGeom prst="rect">
            <a:avLst/>
          </a:prstGeom>
          <a:solidFill>
            <a:srgbClr val="EFEFEF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800" b="1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Direttore generale</a:t>
            </a:r>
            <a:endParaRPr sz="800" b="1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800" b="1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Segretario generale</a:t>
            </a:r>
            <a:endParaRPr sz="800" b="1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800" b="1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Dott.ssa Patrizia Zallocco</a:t>
            </a:r>
            <a:endParaRPr sz="800" b="1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b="1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(sostituto: Dott.ssa Mara Pecorari)</a:t>
            </a:r>
            <a:endParaRPr sz="800" b="1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7135424" y="1039825"/>
            <a:ext cx="1592975" cy="1458826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7500"/>
              <a:buFont typeface="Arial"/>
              <a:buNone/>
            </a:pPr>
            <a:endParaRPr lang="it" sz="8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7500"/>
              <a:buFont typeface="Arial"/>
              <a:buNone/>
            </a:pPr>
            <a:r>
              <a:rPr lang="it" sz="800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Staff Direzione generale:</a:t>
            </a:r>
            <a:endParaRPr sz="8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75590" algn="l" rtl="0">
              <a:spcBef>
                <a:spcPts val="0"/>
              </a:spcBef>
              <a:spcAft>
                <a:spcPts val="0"/>
              </a:spcAft>
              <a:buClr>
                <a:srgbClr val="A72A1E"/>
              </a:buClr>
              <a:buSzPct val="100000"/>
              <a:buFont typeface="Roboto"/>
              <a:buChar char="●"/>
            </a:pPr>
            <a:r>
              <a:rPr lang="it" sz="800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Affari generali  e Amministrazione </a:t>
            </a:r>
            <a:endParaRPr sz="8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Risorse umane</a:t>
            </a:r>
            <a:endParaRPr sz="8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75590" algn="l" rtl="0">
              <a:spcBef>
                <a:spcPts val="0"/>
              </a:spcBef>
              <a:spcAft>
                <a:spcPts val="0"/>
              </a:spcAft>
              <a:buClr>
                <a:srgbClr val="A72A1E"/>
              </a:buClr>
              <a:buSzPct val="100000"/>
              <a:buFont typeface="Roboto"/>
              <a:buChar char="●"/>
            </a:pPr>
            <a:r>
              <a:rPr lang="it" sz="800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Contabilità</a:t>
            </a:r>
            <a:endParaRPr sz="8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75590" algn="l" rtl="0">
              <a:spcBef>
                <a:spcPts val="0"/>
              </a:spcBef>
              <a:spcAft>
                <a:spcPts val="0"/>
              </a:spcAft>
              <a:buClr>
                <a:srgbClr val="A72A1E"/>
              </a:buClr>
              <a:buSzPct val="100000"/>
              <a:buFont typeface="Roboto"/>
              <a:buChar char="●"/>
            </a:pPr>
            <a:r>
              <a:rPr lang="it" sz="800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Formazione – Progettazione e Assicurazione qualità</a:t>
            </a:r>
            <a:endParaRPr sz="8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75590" algn="l" rtl="0">
              <a:spcBef>
                <a:spcPts val="0"/>
              </a:spcBef>
              <a:spcAft>
                <a:spcPts val="0"/>
              </a:spcAft>
              <a:buClr>
                <a:srgbClr val="A72A1E"/>
              </a:buClr>
              <a:buSzPct val="100000"/>
              <a:buFont typeface="Roboto"/>
              <a:buChar char="●"/>
            </a:pPr>
            <a:r>
              <a:rPr lang="it" sz="800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Direttore medico</a:t>
            </a:r>
            <a:endParaRPr sz="8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Arial"/>
              <a:buNone/>
            </a:pPr>
            <a:endParaRPr sz="10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985550" y="2954125"/>
            <a:ext cx="1538100" cy="589175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b="1" dirty="0">
                <a:solidFill>
                  <a:srgbClr val="FF9900"/>
                </a:solidFill>
                <a:latin typeface="Roboto"/>
                <a:ea typeface="Roboto"/>
                <a:cs typeface="Roboto"/>
                <a:sym typeface="Roboto"/>
              </a:rPr>
              <a:t>AREA EDUCATIVA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1" dirty="0">
              <a:solidFill>
                <a:srgbClr val="FF99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606700" y="2954125"/>
            <a:ext cx="1826700" cy="7407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 fontScale="47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5862"/>
              <a:buFont typeface="Arial"/>
              <a:buNone/>
            </a:pPr>
            <a:r>
              <a:rPr lang="it" sz="1450" b="1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AREA RIABILITATIVA</a:t>
            </a:r>
            <a:endParaRPr sz="1450" b="1" dirty="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5862"/>
              <a:buFont typeface="Arial"/>
              <a:buNone/>
            </a:pPr>
            <a:r>
              <a:rPr lang="it" sz="1450" b="1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Coordinatore centri ambulatoriali</a:t>
            </a:r>
            <a:endParaRPr sz="1450" b="1" dirty="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5862"/>
              <a:buFont typeface="Arial"/>
              <a:buNone/>
            </a:pPr>
            <a:r>
              <a:rPr lang="it" sz="145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Dott.ssa Alberta Mengascini</a:t>
            </a:r>
            <a:endParaRPr sz="1450" b="1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5862"/>
              <a:buFont typeface="Arial"/>
              <a:buNone/>
            </a:pPr>
            <a:r>
              <a:rPr lang="it" sz="145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(sostituto: Dott.ssa Michela Picchio)</a:t>
            </a:r>
            <a:endParaRPr sz="1450" b="1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Arial"/>
              <a:buNone/>
            </a:pPr>
            <a:endParaRPr sz="10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0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751000" y="2005350"/>
            <a:ext cx="1538100" cy="7914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 fontScale="3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 b="1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Direttore medico</a:t>
            </a:r>
            <a:endParaRPr sz="20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 b="1" dirty="0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Dott.ssa Alice Chiarici</a:t>
            </a:r>
            <a:endParaRPr sz="2000" b="1" dirty="0">
              <a:solidFill>
                <a:srgbClr val="1C4587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 b="1" dirty="0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(sostituto: Dott.ssa Ludovica Petroselli)</a:t>
            </a:r>
            <a:endParaRPr sz="2000" b="1" dirty="0">
              <a:solidFill>
                <a:srgbClr val="1C4587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 b="1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Dirigente medico</a:t>
            </a:r>
            <a:endParaRPr sz="20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it-IT" sz="2000" b="1" dirty="0" err="1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Dott</a:t>
            </a:r>
            <a:r>
              <a:rPr lang="it" sz="20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.ssa Ludovica Petroselli</a:t>
            </a:r>
            <a:endParaRPr sz="2000" b="1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Arial"/>
              <a:buNone/>
            </a:pPr>
            <a:endParaRPr sz="10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1041991" y="2796750"/>
            <a:ext cx="1790084" cy="969925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 fontScale="77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Arial"/>
              <a:buNone/>
            </a:pPr>
            <a:endParaRPr lang="it" sz="1000" b="1" dirty="0">
              <a:solidFill>
                <a:srgbClr val="6AA84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Arial"/>
              <a:buNone/>
            </a:pPr>
            <a:r>
              <a:rPr lang="it" sz="1000" b="1" dirty="0">
                <a:solidFill>
                  <a:srgbClr val="6AA84F"/>
                </a:solidFill>
                <a:latin typeface="Roboto"/>
                <a:ea typeface="Roboto"/>
                <a:cs typeface="Roboto"/>
                <a:sym typeface="Roboto"/>
              </a:rPr>
              <a:t>AREA SOCIO-SANITARIA</a:t>
            </a:r>
            <a:endParaRPr sz="1000" b="1" dirty="0">
              <a:solidFill>
                <a:srgbClr val="6AA84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Arial"/>
              <a:buNone/>
            </a:pPr>
            <a:r>
              <a:rPr lang="it" sz="1000" b="1" dirty="0">
                <a:solidFill>
                  <a:srgbClr val="6AA84F"/>
                </a:solidFill>
                <a:latin typeface="Roboto"/>
                <a:ea typeface="Roboto"/>
                <a:cs typeface="Roboto"/>
                <a:sym typeface="Roboto"/>
              </a:rPr>
              <a:t>Direttore area socio-sanitaria</a:t>
            </a:r>
            <a:endParaRPr sz="1000" b="1" dirty="0">
              <a:solidFill>
                <a:srgbClr val="6AA84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Arial"/>
              <a:buNone/>
            </a:pPr>
            <a:r>
              <a:rPr lang="it" sz="10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Dott.ssa Patrizia Monti</a:t>
            </a:r>
            <a:endParaRPr sz="1000" b="1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Arial"/>
              <a:buNone/>
            </a:pPr>
            <a:r>
              <a:rPr lang="it" sz="10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(sostituti: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Arial"/>
              <a:buNone/>
            </a:pPr>
            <a:r>
              <a:rPr lang="it" sz="10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Dott.</a:t>
            </a:r>
            <a:r>
              <a:rPr lang="it-IT" sz="1000" b="1" dirty="0" err="1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ssa</a:t>
            </a:r>
            <a:r>
              <a:rPr lang="it" sz="10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it-IT" sz="10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Valentina Zoppi</a:t>
            </a:r>
            <a:endParaRPr sz="1000" b="1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Arial"/>
              <a:buNone/>
            </a:pPr>
            <a:r>
              <a:rPr lang="it" sz="10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Dott.ssa Giuliana Pecorari Di Giangiacomo)</a:t>
            </a:r>
            <a:endParaRPr sz="1000" b="1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Arial"/>
              <a:buNone/>
            </a:pPr>
            <a:endParaRPr sz="10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8" name="Google Shape;68;p13"/>
          <p:cNvCxnSpPr>
            <a:stCxn id="61" idx="2"/>
            <a:endCxn id="61" idx="2"/>
          </p:cNvCxnSpPr>
          <p:nvPr/>
        </p:nvCxnSpPr>
        <p:spPr>
          <a:xfrm>
            <a:off x="4520050" y="2796750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9" name="Google Shape;69;p13"/>
          <p:cNvCxnSpPr>
            <a:stCxn id="63" idx="2"/>
            <a:endCxn id="70" idx="1"/>
          </p:cNvCxnSpPr>
          <p:nvPr/>
        </p:nvCxnSpPr>
        <p:spPr>
          <a:xfrm rot="16200000" flipH="1">
            <a:off x="2747967" y="2955741"/>
            <a:ext cx="216475" cy="1838342"/>
          </a:xfrm>
          <a:prstGeom prst="bentConnector2">
            <a:avLst/>
          </a:prstGeom>
          <a:noFill/>
          <a:ln w="1905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" name="Google Shape;71;p13"/>
          <p:cNvCxnSpPr>
            <a:cxnSpLocks/>
            <a:stCxn id="65" idx="2"/>
            <a:endCxn id="70" idx="3"/>
          </p:cNvCxnSpPr>
          <p:nvPr/>
        </p:nvCxnSpPr>
        <p:spPr>
          <a:xfrm rot="5400000">
            <a:off x="5846063" y="3074613"/>
            <a:ext cx="439850" cy="1377225"/>
          </a:xfrm>
          <a:prstGeom prst="bentConnector2">
            <a:avLst/>
          </a:prstGeom>
          <a:noFill/>
          <a:ln w="1905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0" name="Google Shape;70;p13"/>
          <p:cNvSpPr/>
          <p:nvPr/>
        </p:nvSpPr>
        <p:spPr>
          <a:xfrm>
            <a:off x="3775375" y="3766700"/>
            <a:ext cx="1602000" cy="4329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/>
              <a:t>Paolo Ricci Servizi Srl</a:t>
            </a:r>
            <a:endParaRPr sz="800"/>
          </a:p>
        </p:txBody>
      </p:sp>
      <p:cxnSp>
        <p:nvCxnSpPr>
          <p:cNvPr id="72" name="Google Shape;72;p13"/>
          <p:cNvCxnSpPr>
            <a:stCxn id="61" idx="2"/>
            <a:endCxn id="67" idx="0"/>
          </p:cNvCxnSpPr>
          <p:nvPr/>
        </p:nvCxnSpPr>
        <p:spPr>
          <a:xfrm>
            <a:off x="4520050" y="2796750"/>
            <a:ext cx="0" cy="157375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3" name="Google Shape;7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81594" y="184844"/>
            <a:ext cx="827275" cy="52945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sellaDiTesto 1"/>
          <p:cNvSpPr txBox="1"/>
          <p:nvPr/>
        </p:nvSpPr>
        <p:spPr>
          <a:xfrm>
            <a:off x="6571899" y="4177315"/>
            <a:ext cx="1973179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1000" dirty="0">
                <a:latin typeface="Calibri" panose="020F0502020204030204" pitchFamily="34" charset="0"/>
                <a:cs typeface="Calibri" panose="020F0502020204030204" pitchFamily="34" charset="0"/>
              </a:rPr>
              <a:t>REV. 07 – organigramma generale </a:t>
            </a:r>
          </a:p>
          <a:p>
            <a:r>
              <a:rPr lang="it-IT" sz="1000" dirty="0">
                <a:latin typeface="Calibri" panose="020F0502020204030204" pitchFamily="34" charset="0"/>
                <a:cs typeface="Calibri" panose="020F0502020204030204" pitchFamily="34" charset="0"/>
              </a:rPr>
              <a:t>anno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>
            <a:spLocks noGrp="1"/>
          </p:cNvSpPr>
          <p:nvPr>
            <p:ph type="ctrTitle"/>
          </p:nvPr>
        </p:nvSpPr>
        <p:spPr>
          <a:xfrm>
            <a:off x="311700" y="199050"/>
            <a:ext cx="8520600" cy="32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" sz="1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ORGANIGRAMMA AREA RIABILITATIVA ASP PAOLO RICCI</a:t>
            </a:r>
            <a:endParaRPr sz="1200" dirty="0"/>
          </a:p>
        </p:txBody>
      </p:sp>
      <p:sp>
        <p:nvSpPr>
          <p:cNvPr id="79" name="Google Shape;79;p14"/>
          <p:cNvSpPr txBox="1">
            <a:spLocks noGrp="1"/>
          </p:cNvSpPr>
          <p:nvPr>
            <p:ph type="subTitle" idx="1"/>
          </p:nvPr>
        </p:nvSpPr>
        <p:spPr>
          <a:xfrm>
            <a:off x="311700" y="571500"/>
            <a:ext cx="8520600" cy="423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80" name="Google Shape;80;p14"/>
          <p:cNvCxnSpPr>
            <a:endCxn id="81" idx="1"/>
          </p:cNvCxnSpPr>
          <p:nvPr/>
        </p:nvCxnSpPr>
        <p:spPr>
          <a:xfrm rot="10800000" flipH="1">
            <a:off x="5429325" y="1671175"/>
            <a:ext cx="1706100" cy="1905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A72A1E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82" name="Google Shape;82;p14"/>
          <p:cNvCxnSpPr>
            <a:endCxn id="83" idx="0"/>
          </p:cNvCxnSpPr>
          <p:nvPr/>
        </p:nvCxnSpPr>
        <p:spPr>
          <a:xfrm>
            <a:off x="4528725" y="2701700"/>
            <a:ext cx="3199800" cy="264900"/>
          </a:xfrm>
          <a:prstGeom prst="bentConnector2">
            <a:avLst/>
          </a:prstGeom>
          <a:noFill/>
          <a:ln w="19050" cap="flat" cmpd="sng">
            <a:solidFill>
              <a:srgbClr val="6AA84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84" name="Google Shape;84;p14"/>
          <p:cNvSpPr txBox="1"/>
          <p:nvPr/>
        </p:nvSpPr>
        <p:spPr>
          <a:xfrm>
            <a:off x="3606700" y="1639800"/>
            <a:ext cx="1826700" cy="78405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it" sz="800" b="1" dirty="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it" sz="800" b="1" dirty="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b="1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Coordinatore centri ambulatoriali</a:t>
            </a:r>
            <a:endParaRPr sz="800" b="1" dirty="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Dott.ssa Alberta Mengascini</a:t>
            </a:r>
            <a:endParaRPr sz="800" b="1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sostituto: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Dott.ssa Michela Picchio</a:t>
            </a:r>
            <a:endParaRPr sz="800" b="1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5" name="Google Shape;85;p14"/>
          <p:cNvSpPr txBox="1"/>
          <p:nvPr/>
        </p:nvSpPr>
        <p:spPr>
          <a:xfrm>
            <a:off x="3751000" y="709950"/>
            <a:ext cx="1538100" cy="7914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 fontScale="3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 b="1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Direttore medico</a:t>
            </a:r>
            <a:endParaRPr sz="20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 b="1" dirty="0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Dott.ssa Alice Chiarici</a:t>
            </a:r>
            <a:endParaRPr sz="2000" b="1" dirty="0">
              <a:solidFill>
                <a:srgbClr val="1C4587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 b="1" dirty="0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sostituto: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 b="1" dirty="0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Dott.ssa Ludovica Petroselli</a:t>
            </a:r>
            <a:endParaRPr sz="2000" b="1" dirty="0">
              <a:solidFill>
                <a:srgbClr val="1C4587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 b="1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Dirigente medico</a:t>
            </a:r>
            <a:endParaRPr sz="20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Dott.ssa Ludovica Petroselli</a:t>
            </a:r>
            <a:endParaRPr sz="2000" b="1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6" name="Google Shape;86;p14"/>
          <p:cNvSpPr txBox="1"/>
          <p:nvPr/>
        </p:nvSpPr>
        <p:spPr>
          <a:xfrm>
            <a:off x="1065075" y="2975275"/>
            <a:ext cx="1538100" cy="3291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 b="1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Psicologi</a:t>
            </a:r>
            <a:endParaRPr sz="100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87" name="Google Shape;87;p14"/>
          <p:cNvCxnSpPr>
            <a:stCxn id="85" idx="2"/>
            <a:endCxn id="85" idx="2"/>
          </p:cNvCxnSpPr>
          <p:nvPr/>
        </p:nvCxnSpPr>
        <p:spPr>
          <a:xfrm>
            <a:off x="4520050" y="1501350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" name="Google Shape;88;p14"/>
          <p:cNvCxnSpPr>
            <a:stCxn id="86" idx="2"/>
            <a:endCxn id="89" idx="1"/>
          </p:cNvCxnSpPr>
          <p:nvPr/>
        </p:nvCxnSpPr>
        <p:spPr>
          <a:xfrm rot="-5400000" flipH="1">
            <a:off x="2465325" y="2673175"/>
            <a:ext cx="678900" cy="1941300"/>
          </a:xfrm>
          <a:prstGeom prst="bentConnector2">
            <a:avLst/>
          </a:prstGeom>
          <a:noFill/>
          <a:ln w="1905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0" name="Google Shape;90;p14"/>
          <p:cNvCxnSpPr>
            <a:stCxn id="83" idx="2"/>
            <a:endCxn id="89" idx="3"/>
          </p:cNvCxnSpPr>
          <p:nvPr/>
        </p:nvCxnSpPr>
        <p:spPr>
          <a:xfrm rot="5400000">
            <a:off x="6071625" y="2326400"/>
            <a:ext cx="687600" cy="2626200"/>
          </a:xfrm>
          <a:prstGeom prst="bentConnector2">
            <a:avLst/>
          </a:prstGeom>
          <a:noFill/>
          <a:ln w="1905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9" name="Google Shape;89;p14"/>
          <p:cNvSpPr/>
          <p:nvPr/>
        </p:nvSpPr>
        <p:spPr>
          <a:xfrm>
            <a:off x="3775375" y="3766700"/>
            <a:ext cx="1326900" cy="4329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b="1">
                <a:solidFill>
                  <a:srgbClr val="073763"/>
                </a:solidFill>
              </a:rPr>
              <a:t>Paolo Ricci Servizi Srl</a:t>
            </a:r>
            <a:endParaRPr sz="800" b="1">
              <a:solidFill>
                <a:srgbClr val="073763"/>
              </a:solidFill>
            </a:endParaRPr>
          </a:p>
        </p:txBody>
      </p:sp>
      <p:cxnSp>
        <p:nvCxnSpPr>
          <p:cNvPr id="91" name="Google Shape;91;p14"/>
          <p:cNvCxnSpPr>
            <a:stCxn id="85" idx="2"/>
            <a:endCxn id="84" idx="0"/>
          </p:cNvCxnSpPr>
          <p:nvPr/>
        </p:nvCxnSpPr>
        <p:spPr>
          <a:xfrm>
            <a:off x="4520050" y="1501350"/>
            <a:ext cx="0" cy="138450"/>
          </a:xfrm>
          <a:prstGeom prst="straightConnector1">
            <a:avLst/>
          </a:prstGeom>
          <a:noFill/>
          <a:ln w="1905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2" name="Google Shape;92;p14"/>
          <p:cNvSpPr txBox="1"/>
          <p:nvPr/>
        </p:nvSpPr>
        <p:spPr>
          <a:xfrm>
            <a:off x="4474575" y="2964900"/>
            <a:ext cx="1326900" cy="3291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 b="1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Fisioterapisti</a:t>
            </a:r>
            <a:endParaRPr sz="10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" name="Google Shape;93;p14"/>
          <p:cNvSpPr txBox="1"/>
          <p:nvPr/>
        </p:nvSpPr>
        <p:spPr>
          <a:xfrm>
            <a:off x="2769825" y="2964888"/>
            <a:ext cx="1538100" cy="3291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 b="1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Tnpee</a:t>
            </a:r>
            <a:endParaRPr sz="100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5868916" y="2975275"/>
            <a:ext cx="1158124" cy="3291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 fontScale="70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 b="1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Terapisti occupazionali</a:t>
            </a:r>
            <a:endParaRPr sz="10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7135425" y="2966600"/>
            <a:ext cx="1186200" cy="3291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 b="1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Logopedisti</a:t>
            </a:r>
            <a:endParaRPr sz="100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7012125" y="1518788"/>
            <a:ext cx="1538100" cy="3291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 b="1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Consulenti</a:t>
            </a:r>
            <a:endParaRPr sz="100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96" name="Google Shape;96;p14"/>
          <p:cNvCxnSpPr>
            <a:stCxn id="84" idx="2"/>
            <a:endCxn id="86" idx="0"/>
          </p:cNvCxnSpPr>
          <p:nvPr/>
        </p:nvCxnSpPr>
        <p:spPr>
          <a:xfrm rot="5400000">
            <a:off x="2901376" y="1356600"/>
            <a:ext cx="551425" cy="2685925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7" name="Google Shape;97;p14"/>
          <p:cNvCxnSpPr>
            <a:endCxn id="93" idx="0"/>
          </p:cNvCxnSpPr>
          <p:nvPr/>
        </p:nvCxnSpPr>
        <p:spPr>
          <a:xfrm flipH="1">
            <a:off x="3538875" y="2701488"/>
            <a:ext cx="2700" cy="263400"/>
          </a:xfrm>
          <a:prstGeom prst="straightConnector1">
            <a:avLst/>
          </a:prstGeom>
          <a:noFill/>
          <a:ln w="1905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8" name="Google Shape;98;p14"/>
          <p:cNvCxnSpPr/>
          <p:nvPr/>
        </p:nvCxnSpPr>
        <p:spPr>
          <a:xfrm flipH="1">
            <a:off x="5139050" y="2701538"/>
            <a:ext cx="2700" cy="263400"/>
          </a:xfrm>
          <a:prstGeom prst="straightConnector1">
            <a:avLst/>
          </a:prstGeom>
          <a:noFill/>
          <a:ln w="1905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" name="Google Shape;99;p14"/>
          <p:cNvCxnSpPr/>
          <p:nvPr/>
        </p:nvCxnSpPr>
        <p:spPr>
          <a:xfrm flipH="1">
            <a:off x="6434450" y="2701538"/>
            <a:ext cx="2700" cy="263400"/>
          </a:xfrm>
          <a:prstGeom prst="straightConnector1">
            <a:avLst/>
          </a:prstGeom>
          <a:noFill/>
          <a:ln w="1905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0" name="Google Shape;10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81594" y="184844"/>
            <a:ext cx="827275" cy="529456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CasellaDiTesto 24"/>
          <p:cNvSpPr txBox="1"/>
          <p:nvPr/>
        </p:nvSpPr>
        <p:spPr>
          <a:xfrm>
            <a:off x="6103089" y="4177315"/>
            <a:ext cx="244199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1000" dirty="0">
                <a:latin typeface="Calibri" panose="020F0502020204030204" pitchFamily="34" charset="0"/>
                <a:cs typeface="Calibri" panose="020F0502020204030204" pitchFamily="34" charset="0"/>
              </a:rPr>
              <a:t>REV. 07 – organigramma area riabilitativa</a:t>
            </a:r>
          </a:p>
          <a:p>
            <a:r>
              <a:rPr lang="it-IT" sz="1000" dirty="0">
                <a:latin typeface="Calibri" panose="020F0502020204030204" pitchFamily="34" charset="0"/>
                <a:cs typeface="Calibri" panose="020F0502020204030204" pitchFamily="34" charset="0"/>
              </a:rPr>
              <a:t>Anno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/>
          <p:cNvSpPr/>
          <p:nvPr/>
        </p:nvSpPr>
        <p:spPr>
          <a:xfrm>
            <a:off x="710050" y="1369725"/>
            <a:ext cx="4849200" cy="12816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5"/>
          <p:cNvSpPr txBox="1">
            <a:spLocks noGrp="1"/>
          </p:cNvSpPr>
          <p:nvPr>
            <p:ph type="ctrTitle"/>
          </p:nvPr>
        </p:nvSpPr>
        <p:spPr>
          <a:xfrm>
            <a:off x="311700" y="199050"/>
            <a:ext cx="8520600" cy="26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" sz="1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ORGANIGRAMMA AREA SOCIO SANITARIA ASP PAOLO RICCI</a:t>
            </a:r>
            <a:endParaRPr sz="1200" dirty="0"/>
          </a:p>
        </p:txBody>
      </p:sp>
      <p:sp>
        <p:nvSpPr>
          <p:cNvPr id="107" name="Google Shape;107;p15"/>
          <p:cNvSpPr txBox="1">
            <a:spLocks noGrp="1"/>
          </p:cNvSpPr>
          <p:nvPr>
            <p:ph type="subTitle" idx="1"/>
          </p:nvPr>
        </p:nvSpPr>
        <p:spPr>
          <a:xfrm>
            <a:off x="311700" y="441625"/>
            <a:ext cx="8520600" cy="460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108" name="Google Shape;108;p15"/>
          <p:cNvCxnSpPr>
            <a:endCxn id="109" idx="1"/>
          </p:cNvCxnSpPr>
          <p:nvPr/>
        </p:nvCxnSpPr>
        <p:spPr>
          <a:xfrm rot="10800000" flipH="1">
            <a:off x="5429325" y="1671175"/>
            <a:ext cx="1706100" cy="1905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A72A1E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10" name="Google Shape;110;p15"/>
          <p:cNvCxnSpPr/>
          <p:nvPr/>
        </p:nvCxnSpPr>
        <p:spPr>
          <a:xfrm>
            <a:off x="4416125" y="2770900"/>
            <a:ext cx="3381600" cy="191400"/>
          </a:xfrm>
          <a:prstGeom prst="bentConnector3">
            <a:avLst>
              <a:gd name="adj1" fmla="val 100122"/>
            </a:avLst>
          </a:prstGeom>
          <a:noFill/>
          <a:ln w="19050" cap="flat" cmpd="sng">
            <a:solidFill>
              <a:srgbClr val="6AA84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11" name="Google Shape;111;p15"/>
          <p:cNvSpPr txBox="1"/>
          <p:nvPr/>
        </p:nvSpPr>
        <p:spPr>
          <a:xfrm>
            <a:off x="3377975" y="1474525"/>
            <a:ext cx="2055300" cy="10971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1" dirty="0">
              <a:solidFill>
                <a:srgbClr val="6AA84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b="1" dirty="0">
                <a:solidFill>
                  <a:srgbClr val="6AA84F"/>
                </a:solidFill>
                <a:latin typeface="Roboto"/>
                <a:ea typeface="Roboto"/>
                <a:cs typeface="Roboto"/>
                <a:sym typeface="Roboto"/>
              </a:rPr>
              <a:t>AREA SOCIO-SANITARIA</a:t>
            </a:r>
            <a:endParaRPr sz="800" b="1" dirty="0">
              <a:solidFill>
                <a:srgbClr val="6AA84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b="1" dirty="0">
                <a:solidFill>
                  <a:srgbClr val="6AA84F"/>
                </a:solidFill>
                <a:latin typeface="Roboto"/>
                <a:ea typeface="Roboto"/>
                <a:cs typeface="Roboto"/>
                <a:sym typeface="Roboto"/>
              </a:rPr>
              <a:t>Direttore area socio-sanitaria</a:t>
            </a:r>
            <a:endParaRPr sz="800" b="1" dirty="0">
              <a:solidFill>
                <a:srgbClr val="6AA84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Dott.ssa Patrizia Monti</a:t>
            </a:r>
            <a:endParaRPr sz="800" b="1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sostituto strutture riabilitative: </a:t>
            </a:r>
            <a:endParaRPr sz="800" b="1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Dott.</a:t>
            </a:r>
            <a:r>
              <a:rPr lang="it-IT" sz="800" b="1" dirty="0" err="1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ssa</a:t>
            </a:r>
            <a:r>
              <a:rPr lang="it-IT" sz="8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 Valentina Zoppi</a:t>
            </a:r>
            <a:endParaRPr lang="it" sz="800" b="1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sostituto Villa Letizia: Dott.ssa Giuliana Pecorari Di Giangiacomo</a:t>
            </a:r>
            <a:endParaRPr sz="800" b="1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3598600" y="528150"/>
            <a:ext cx="1538100" cy="7914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 fontScale="3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 b="1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Direttore medico</a:t>
            </a:r>
            <a:endParaRPr sz="20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 b="1" dirty="0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Dott.ssa </a:t>
            </a:r>
            <a:r>
              <a:rPr lang="it-IT" sz="2000" b="1" dirty="0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Alice Chiarici</a:t>
            </a:r>
            <a:endParaRPr sz="2000" b="1" dirty="0">
              <a:solidFill>
                <a:srgbClr val="1C4587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 b="1" dirty="0">
                <a:solidFill>
                  <a:srgbClr val="1C4587"/>
                </a:solidFill>
                <a:latin typeface="Roboto"/>
                <a:ea typeface="Roboto"/>
                <a:cs typeface="Roboto"/>
                <a:sym typeface="Roboto"/>
              </a:rPr>
              <a:t>(sostituto: Dott.ssa Ludovica Petroselli)</a:t>
            </a:r>
            <a:endParaRPr sz="2000" b="1" dirty="0">
              <a:solidFill>
                <a:srgbClr val="1C4587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 b="1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Dirigente medico</a:t>
            </a:r>
            <a:endParaRPr sz="20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Dott.ssa Ludovica Petroselli</a:t>
            </a:r>
            <a:endParaRPr sz="2000" b="1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3" name="Google Shape;113;p15"/>
          <p:cNvSpPr txBox="1"/>
          <p:nvPr/>
        </p:nvSpPr>
        <p:spPr>
          <a:xfrm>
            <a:off x="1065075" y="2975275"/>
            <a:ext cx="1538100" cy="494100"/>
          </a:xfrm>
          <a:prstGeom prst="rect">
            <a:avLst/>
          </a:prstGeom>
          <a:solidFill>
            <a:srgbClr val="B6D7A8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 fontScale="2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40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RSA</a:t>
            </a:r>
            <a:endParaRPr sz="4000" b="1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40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(PRF3/RD3)</a:t>
            </a:r>
            <a:endParaRPr sz="4000" b="1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4" name="Google Shape;114;p15"/>
          <p:cNvCxnSpPr>
            <a:endCxn id="112" idx="2"/>
          </p:cNvCxnSpPr>
          <p:nvPr/>
        </p:nvCxnSpPr>
        <p:spPr>
          <a:xfrm rot="10800000">
            <a:off x="4367650" y="1319550"/>
            <a:ext cx="0" cy="155100"/>
          </a:xfrm>
          <a:prstGeom prst="straightConnector1">
            <a:avLst/>
          </a:prstGeom>
          <a:noFill/>
          <a:ln w="1905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" name="Google Shape;115;p15"/>
          <p:cNvCxnSpPr>
            <a:stCxn id="113" idx="2"/>
            <a:endCxn id="116" idx="1"/>
          </p:cNvCxnSpPr>
          <p:nvPr/>
        </p:nvCxnSpPr>
        <p:spPr>
          <a:xfrm rot="16200000" flipH="1">
            <a:off x="2723570" y="2579929"/>
            <a:ext cx="566435" cy="2345325"/>
          </a:xfrm>
          <a:prstGeom prst="bentConnector2">
            <a:avLst/>
          </a:prstGeom>
          <a:noFill/>
          <a:ln w="1905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7" name="Google Shape;117;p15"/>
          <p:cNvCxnSpPr>
            <a:stCxn id="118" idx="2"/>
            <a:endCxn id="116" idx="3"/>
          </p:cNvCxnSpPr>
          <p:nvPr/>
        </p:nvCxnSpPr>
        <p:spPr>
          <a:xfrm rot="5400000">
            <a:off x="6171020" y="2409030"/>
            <a:ext cx="573010" cy="2680550"/>
          </a:xfrm>
          <a:prstGeom prst="bentConnector2">
            <a:avLst/>
          </a:prstGeom>
          <a:noFill/>
          <a:ln w="1905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9" name="Google Shape;119;p15"/>
          <p:cNvSpPr/>
          <p:nvPr/>
        </p:nvSpPr>
        <p:spPr>
          <a:xfrm>
            <a:off x="3984900" y="4539800"/>
            <a:ext cx="1326900" cy="4329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b="1">
                <a:solidFill>
                  <a:srgbClr val="073763"/>
                </a:solidFill>
              </a:rPr>
              <a:t>Paolo Ricci Servizi Srl</a:t>
            </a:r>
            <a:endParaRPr sz="800" b="1">
              <a:solidFill>
                <a:srgbClr val="073763"/>
              </a:solidFill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7204700" y="2911400"/>
            <a:ext cx="1186200" cy="551400"/>
          </a:xfrm>
          <a:prstGeom prst="rect">
            <a:avLst/>
          </a:prstGeom>
          <a:solidFill>
            <a:srgbClr val="B6D7A8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 b="1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Coser</a:t>
            </a:r>
            <a:endParaRPr sz="100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0" name="Google Shape;120;p15"/>
          <p:cNvSpPr txBox="1"/>
          <p:nvPr/>
        </p:nvSpPr>
        <p:spPr>
          <a:xfrm>
            <a:off x="6397325" y="1523113"/>
            <a:ext cx="1538100" cy="3291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 b="1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Consulenti</a:t>
            </a:r>
            <a:endParaRPr sz="100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21" name="Google Shape;121;p15"/>
          <p:cNvCxnSpPr>
            <a:stCxn id="111" idx="2"/>
            <a:endCxn id="113" idx="0"/>
          </p:cNvCxnSpPr>
          <p:nvPr/>
        </p:nvCxnSpPr>
        <p:spPr>
          <a:xfrm rot="5400000">
            <a:off x="2917925" y="1487725"/>
            <a:ext cx="403800" cy="2571600"/>
          </a:xfrm>
          <a:prstGeom prst="bentConnector3">
            <a:avLst>
              <a:gd name="adj1" fmla="val 49981"/>
            </a:avLst>
          </a:prstGeom>
          <a:noFill/>
          <a:ln w="1905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2" name="Google Shape;122;p15"/>
          <p:cNvCxnSpPr/>
          <p:nvPr/>
        </p:nvCxnSpPr>
        <p:spPr>
          <a:xfrm flipH="1">
            <a:off x="3532775" y="2779575"/>
            <a:ext cx="26100" cy="1255500"/>
          </a:xfrm>
          <a:prstGeom prst="straightConnector1">
            <a:avLst/>
          </a:prstGeom>
          <a:noFill/>
          <a:ln w="1905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3" name="Google Shape;123;p15"/>
          <p:cNvCxnSpPr/>
          <p:nvPr/>
        </p:nvCxnSpPr>
        <p:spPr>
          <a:xfrm flipH="1">
            <a:off x="5766825" y="2770900"/>
            <a:ext cx="26100" cy="1272900"/>
          </a:xfrm>
          <a:prstGeom prst="straightConnector1">
            <a:avLst/>
          </a:prstGeom>
          <a:noFill/>
          <a:ln w="1905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4" name="Google Shape;124;p15"/>
          <p:cNvSpPr txBox="1"/>
          <p:nvPr/>
        </p:nvSpPr>
        <p:spPr>
          <a:xfrm>
            <a:off x="775775" y="1523113"/>
            <a:ext cx="937800" cy="906637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" sz="10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 b="1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Educatori</a:t>
            </a:r>
            <a:endParaRPr sz="10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 b="1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Oss</a:t>
            </a:r>
            <a:endParaRPr sz="10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 b="1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Infermieri</a:t>
            </a:r>
            <a:endParaRPr sz="10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 b="1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Operatori generici</a:t>
            </a:r>
            <a:endParaRPr sz="10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4179450" y="3596047"/>
            <a:ext cx="937800" cy="879526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" sz="10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 b="1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Educatori</a:t>
            </a:r>
            <a:endParaRPr sz="10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 b="1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Oss</a:t>
            </a:r>
            <a:endParaRPr sz="10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 b="1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Infermieri</a:t>
            </a:r>
            <a:endParaRPr sz="10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 b="1" dirty="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Operatori generici</a:t>
            </a:r>
            <a:endParaRPr sz="10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5" name="Google Shape;125;p15"/>
          <p:cNvSpPr txBox="1"/>
          <p:nvPr/>
        </p:nvSpPr>
        <p:spPr>
          <a:xfrm>
            <a:off x="5028663" y="2964900"/>
            <a:ext cx="1326900" cy="551400"/>
          </a:xfrm>
          <a:prstGeom prst="rect">
            <a:avLst/>
          </a:prstGeom>
          <a:solidFill>
            <a:srgbClr val="B6D7A8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 fontScale="2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4000" b="1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Centro semiresidenziale</a:t>
            </a:r>
            <a:endParaRPr sz="4000" b="1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4000" b="1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PRF6/SRDis1</a:t>
            </a:r>
            <a:endParaRPr sz="4000" b="1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6" name="Google Shape;126;p15"/>
          <p:cNvSpPr txBox="1"/>
          <p:nvPr/>
        </p:nvSpPr>
        <p:spPr>
          <a:xfrm>
            <a:off x="2769825" y="2964899"/>
            <a:ext cx="1538100" cy="551400"/>
          </a:xfrm>
          <a:prstGeom prst="rect">
            <a:avLst/>
          </a:prstGeom>
          <a:solidFill>
            <a:srgbClr val="B6D7A8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 fontScale="2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4000" b="1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Residenza sanitaria riabilitativa </a:t>
            </a:r>
            <a:endParaRPr sz="4000" b="1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4000" b="1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RSR-PRF2/RD1.2</a:t>
            </a:r>
            <a:endParaRPr sz="4000" b="1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27" name="Google Shape;127;p15"/>
          <p:cNvCxnSpPr>
            <a:stCxn id="116" idx="2"/>
            <a:endCxn id="119" idx="0"/>
          </p:cNvCxnSpPr>
          <p:nvPr/>
        </p:nvCxnSpPr>
        <p:spPr>
          <a:xfrm>
            <a:off x="4648350" y="4475573"/>
            <a:ext cx="0" cy="64227"/>
          </a:xfrm>
          <a:prstGeom prst="straightConnector1">
            <a:avLst/>
          </a:prstGeom>
          <a:noFill/>
          <a:ln w="19050" cap="flat" cmpd="sng">
            <a:solidFill>
              <a:srgbClr val="A72A1E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8" name="Google Shape;128;p15"/>
          <p:cNvCxnSpPr>
            <a:endCxn id="124" idx="3"/>
          </p:cNvCxnSpPr>
          <p:nvPr/>
        </p:nvCxnSpPr>
        <p:spPr>
          <a:xfrm flipH="1" flipV="1">
            <a:off x="1713575" y="1976432"/>
            <a:ext cx="1664400" cy="20418"/>
          </a:xfrm>
          <a:prstGeom prst="straightConnector1">
            <a:avLst/>
          </a:prstGeom>
          <a:noFill/>
          <a:ln w="19050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9" name="Google Shape;129;p15"/>
          <p:cNvSpPr txBox="1"/>
          <p:nvPr/>
        </p:nvSpPr>
        <p:spPr>
          <a:xfrm>
            <a:off x="303075" y="4104400"/>
            <a:ext cx="3165300" cy="771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it" dirty="0"/>
              <a:t>Nella struttura polifunzionale Villa Letizia le competenze mediche spettano ai medici di famiglia degli utenti.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it" dirty="0"/>
              <a:t>Il direttore medico dell’ASP Paolo Ricci ha competenza esclusivamente per le strutture riabilitative e socio-riabilitative (RSA, Residenza sanitaria riabilitativa, centro semiresidenziale e Coser).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0" name="Google Shape;130;p15"/>
          <p:cNvSpPr/>
          <p:nvPr/>
        </p:nvSpPr>
        <p:spPr>
          <a:xfrm>
            <a:off x="1912725" y="1852225"/>
            <a:ext cx="1326900" cy="4329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800" b="1">
                <a:solidFill>
                  <a:srgbClr val="073763"/>
                </a:solidFill>
              </a:rPr>
              <a:t>Struttura polifunzionale</a:t>
            </a:r>
            <a:endParaRPr sz="800" b="1">
              <a:solidFill>
                <a:srgbClr val="07376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b="1">
                <a:solidFill>
                  <a:srgbClr val="073763"/>
                </a:solidFill>
              </a:rPr>
              <a:t>Villa Letizia</a:t>
            </a:r>
            <a:endParaRPr sz="800" b="1">
              <a:solidFill>
                <a:srgbClr val="073763"/>
              </a:solidFill>
            </a:endParaRPr>
          </a:p>
        </p:txBody>
      </p:sp>
      <p:pic>
        <p:nvPicPr>
          <p:cNvPr id="131" name="Google Shape;13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81594" y="184844"/>
            <a:ext cx="827275" cy="529456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CasellaDiTesto 27"/>
          <p:cNvSpPr txBox="1"/>
          <p:nvPr/>
        </p:nvSpPr>
        <p:spPr>
          <a:xfrm>
            <a:off x="6297225" y="4475573"/>
            <a:ext cx="2535075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1000" dirty="0">
                <a:latin typeface="Calibri" panose="020F0502020204030204" pitchFamily="34" charset="0"/>
                <a:cs typeface="Calibri" panose="020F0502020204030204" pitchFamily="34" charset="0"/>
              </a:rPr>
              <a:t>REV. 07 – organigramma area socio sanitaria </a:t>
            </a:r>
          </a:p>
          <a:p>
            <a:r>
              <a:rPr lang="it-IT" sz="1000">
                <a:latin typeface="Calibri" panose="020F0502020204030204" pitchFamily="34" charset="0"/>
                <a:cs typeface="Calibri" panose="020F0502020204030204" pitchFamily="34" charset="0"/>
              </a:rPr>
              <a:t>Anno 2026</a:t>
            </a:r>
            <a:endParaRPr lang="it-IT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505</Words>
  <Application>Microsoft Office PowerPoint</Application>
  <PresentationFormat>Presentazione su schermo (16:9)</PresentationFormat>
  <Paragraphs>131</Paragraphs>
  <Slides>4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Arial</vt:lpstr>
      <vt:lpstr>Calibri</vt:lpstr>
      <vt:lpstr>Roboto</vt:lpstr>
      <vt:lpstr>Simple Light</vt:lpstr>
      <vt:lpstr>Presentazione standard di PowerPoint</vt:lpstr>
      <vt:lpstr>ORGANIGRAMMA GENERALE ASP PAOLO RICCI</vt:lpstr>
      <vt:lpstr>ORGANIGRAMMA AREA RIABILITATIVA ASP PAOLO RICCI</vt:lpstr>
      <vt:lpstr>ORGANIGRAMMA AREA SOCIO SANITARIA ASP PAOLO RICCI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ORGANIGRAMMA GENERALE ASP PAOLO RICCI_16/02/2022</dc:title>
  <dc:creator>Jessica Forani</dc:creator>
  <cp:lastModifiedBy>Patrizia Zallocco</cp:lastModifiedBy>
  <cp:revision>18</cp:revision>
  <cp:lastPrinted>2024-12-09T12:35:00Z</cp:lastPrinted>
  <dcterms:modified xsi:type="dcterms:W3CDTF">2026-03-16T09:39:38Z</dcterms:modified>
</cp:coreProperties>
</file>